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20"/>
  </p:notes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730" autoAdjust="0"/>
  </p:normalViewPr>
  <p:slideViewPr>
    <p:cSldViewPr snapToGrid="0">
      <p:cViewPr varScale="1">
        <p:scale>
          <a:sx n="102" d="100"/>
          <a:sy n="102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4EBC7-17D7-44DD-84E1-82C16621E13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6A573F1-645C-4BC3-8147-12981F1AE921}">
      <dgm:prSet/>
      <dgm:spPr/>
      <dgm:t>
        <a:bodyPr/>
        <a:lstStyle/>
        <a:p>
          <a:r>
            <a:rPr lang="en-US" dirty="0"/>
            <a:t>Optical Character Recognition (OCR) - detects typewritten texts, one glyph or character at a time.</a:t>
          </a:r>
        </a:p>
      </dgm:t>
    </dgm:pt>
    <dgm:pt modelId="{81106059-AC83-4CD0-949C-E729D83776DE}" type="parTrans" cxnId="{3F376726-ECC8-455D-B2E0-512008C74182}">
      <dgm:prSet/>
      <dgm:spPr/>
      <dgm:t>
        <a:bodyPr/>
        <a:lstStyle/>
        <a:p>
          <a:endParaRPr lang="en-US"/>
        </a:p>
      </dgm:t>
    </dgm:pt>
    <dgm:pt modelId="{7D3DC590-1CDA-4209-BBF9-842E1EE75763}" type="sibTrans" cxnId="{3F376726-ECC8-455D-B2E0-512008C74182}">
      <dgm:prSet/>
      <dgm:spPr/>
      <dgm:t>
        <a:bodyPr/>
        <a:lstStyle/>
        <a:p>
          <a:endParaRPr lang="en-US"/>
        </a:p>
      </dgm:t>
    </dgm:pt>
    <dgm:pt modelId="{5F303977-1F0E-4BFE-A688-456B449F97CD}">
      <dgm:prSet/>
      <dgm:spPr/>
      <dgm:t>
        <a:bodyPr/>
        <a:lstStyle/>
        <a:p>
          <a:r>
            <a:rPr lang="en-US"/>
            <a:t>Intelligent Character Recognition (ICR) - detects handwritten texts, one glyph or character at a time.</a:t>
          </a:r>
        </a:p>
      </dgm:t>
    </dgm:pt>
    <dgm:pt modelId="{AB8D0A69-4B2E-44A1-BBC8-9AFFBA971E41}" type="parTrans" cxnId="{C1050449-9034-4738-AB35-6C7E10E37F4F}">
      <dgm:prSet/>
      <dgm:spPr/>
      <dgm:t>
        <a:bodyPr/>
        <a:lstStyle/>
        <a:p>
          <a:endParaRPr lang="en-US"/>
        </a:p>
      </dgm:t>
    </dgm:pt>
    <dgm:pt modelId="{568AF11D-931A-4761-9F7D-CCDCE83AD971}" type="sibTrans" cxnId="{C1050449-9034-4738-AB35-6C7E10E37F4F}">
      <dgm:prSet/>
      <dgm:spPr/>
      <dgm:t>
        <a:bodyPr/>
        <a:lstStyle/>
        <a:p>
          <a:endParaRPr lang="en-US"/>
        </a:p>
      </dgm:t>
    </dgm:pt>
    <dgm:pt modelId="{96FAA88F-8501-425D-BB6C-A98061649286}" type="pres">
      <dgm:prSet presAssocID="{EA14EBC7-17D7-44DD-84E1-82C16621E13B}" presName="root" presStyleCnt="0">
        <dgm:presLayoutVars>
          <dgm:dir/>
          <dgm:resizeHandles val="exact"/>
        </dgm:presLayoutVars>
      </dgm:prSet>
      <dgm:spPr/>
    </dgm:pt>
    <dgm:pt modelId="{903B9D6B-51B9-4C18-AF5D-D6BA626D23C7}" type="pres">
      <dgm:prSet presAssocID="{76A573F1-645C-4BC3-8147-12981F1AE921}" presName="compNode" presStyleCnt="0"/>
      <dgm:spPr/>
    </dgm:pt>
    <dgm:pt modelId="{288E01C3-C435-4252-8551-C6ECC930018C}" type="pres">
      <dgm:prSet presAssocID="{76A573F1-645C-4BC3-8147-12981F1AE921}" presName="bgRect" presStyleLbl="bgShp" presStyleIdx="0" presStyleCnt="2"/>
      <dgm:spPr/>
    </dgm:pt>
    <dgm:pt modelId="{DD9C2CAA-3999-49D5-A481-AF57AD5E00D3}" type="pres">
      <dgm:prSet presAssocID="{76A573F1-645C-4BC3-8147-12981F1AE9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7C0F5D6-8F43-450B-BE63-CEED850DFF5C}" type="pres">
      <dgm:prSet presAssocID="{76A573F1-645C-4BC3-8147-12981F1AE921}" presName="spaceRect" presStyleCnt="0"/>
      <dgm:spPr/>
    </dgm:pt>
    <dgm:pt modelId="{34DCF14B-9796-49E1-A4F0-029CCAE4A74E}" type="pres">
      <dgm:prSet presAssocID="{76A573F1-645C-4BC3-8147-12981F1AE921}" presName="parTx" presStyleLbl="revTx" presStyleIdx="0" presStyleCnt="2">
        <dgm:presLayoutVars>
          <dgm:chMax val="0"/>
          <dgm:chPref val="0"/>
        </dgm:presLayoutVars>
      </dgm:prSet>
      <dgm:spPr/>
    </dgm:pt>
    <dgm:pt modelId="{4C843E67-DA74-44C9-B836-7F0DB0F1D10A}" type="pres">
      <dgm:prSet presAssocID="{7D3DC590-1CDA-4209-BBF9-842E1EE75763}" presName="sibTrans" presStyleCnt="0"/>
      <dgm:spPr/>
    </dgm:pt>
    <dgm:pt modelId="{CA72FEBB-996D-4797-80FB-CD88F5578D55}" type="pres">
      <dgm:prSet presAssocID="{5F303977-1F0E-4BFE-A688-456B449F97CD}" presName="compNode" presStyleCnt="0"/>
      <dgm:spPr/>
    </dgm:pt>
    <dgm:pt modelId="{485B912B-F817-4AFA-A143-0BC51E5CED9E}" type="pres">
      <dgm:prSet presAssocID="{5F303977-1F0E-4BFE-A688-456B449F97CD}" presName="bgRect" presStyleLbl="bgShp" presStyleIdx="1" presStyleCnt="2"/>
      <dgm:spPr/>
    </dgm:pt>
    <dgm:pt modelId="{8EC43346-A490-410C-888A-6E2E5765A523}" type="pres">
      <dgm:prSet presAssocID="{5F303977-1F0E-4BFE-A688-456B449F97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0955ADC-4297-417E-B4B8-618A6871E608}" type="pres">
      <dgm:prSet presAssocID="{5F303977-1F0E-4BFE-A688-456B449F97CD}" presName="spaceRect" presStyleCnt="0"/>
      <dgm:spPr/>
    </dgm:pt>
    <dgm:pt modelId="{48D1A02D-977B-4BDA-B34C-80881BCA0909}" type="pres">
      <dgm:prSet presAssocID="{5F303977-1F0E-4BFE-A688-456B449F97C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F376726-ECC8-455D-B2E0-512008C74182}" srcId="{EA14EBC7-17D7-44DD-84E1-82C16621E13B}" destId="{76A573F1-645C-4BC3-8147-12981F1AE921}" srcOrd="0" destOrd="0" parTransId="{81106059-AC83-4CD0-949C-E729D83776DE}" sibTransId="{7D3DC590-1CDA-4209-BBF9-842E1EE75763}"/>
    <dgm:cxn modelId="{C1050449-9034-4738-AB35-6C7E10E37F4F}" srcId="{EA14EBC7-17D7-44DD-84E1-82C16621E13B}" destId="{5F303977-1F0E-4BFE-A688-456B449F97CD}" srcOrd="1" destOrd="0" parTransId="{AB8D0A69-4B2E-44A1-BBC8-9AFFBA971E41}" sibTransId="{568AF11D-931A-4761-9F7D-CCDCE83AD971}"/>
    <dgm:cxn modelId="{672C23E1-5E6C-41EA-85A4-AB98452548E8}" type="presOf" srcId="{5F303977-1F0E-4BFE-A688-456B449F97CD}" destId="{48D1A02D-977B-4BDA-B34C-80881BCA0909}" srcOrd="0" destOrd="0" presId="urn:microsoft.com/office/officeart/2018/2/layout/IconVerticalSolidList"/>
    <dgm:cxn modelId="{115F27F2-FF4A-4937-8F29-742D3BB02C24}" type="presOf" srcId="{EA14EBC7-17D7-44DD-84E1-82C16621E13B}" destId="{96FAA88F-8501-425D-BB6C-A98061649286}" srcOrd="0" destOrd="0" presId="urn:microsoft.com/office/officeart/2018/2/layout/IconVerticalSolidList"/>
    <dgm:cxn modelId="{484F40FB-B48A-4996-8388-BF56BCBB9D98}" type="presOf" srcId="{76A573F1-645C-4BC3-8147-12981F1AE921}" destId="{34DCF14B-9796-49E1-A4F0-029CCAE4A74E}" srcOrd="0" destOrd="0" presId="urn:microsoft.com/office/officeart/2018/2/layout/IconVerticalSolidList"/>
    <dgm:cxn modelId="{5E9B0E00-A0B5-4CA6-A490-F2849FA1D929}" type="presParOf" srcId="{96FAA88F-8501-425D-BB6C-A98061649286}" destId="{903B9D6B-51B9-4C18-AF5D-D6BA626D23C7}" srcOrd="0" destOrd="0" presId="urn:microsoft.com/office/officeart/2018/2/layout/IconVerticalSolidList"/>
    <dgm:cxn modelId="{1722E5DC-F49E-4C68-8497-7A62918C799C}" type="presParOf" srcId="{903B9D6B-51B9-4C18-AF5D-D6BA626D23C7}" destId="{288E01C3-C435-4252-8551-C6ECC930018C}" srcOrd="0" destOrd="0" presId="urn:microsoft.com/office/officeart/2018/2/layout/IconVerticalSolidList"/>
    <dgm:cxn modelId="{4E613482-F47C-45A5-A49C-3BBB93C27A54}" type="presParOf" srcId="{903B9D6B-51B9-4C18-AF5D-D6BA626D23C7}" destId="{DD9C2CAA-3999-49D5-A481-AF57AD5E00D3}" srcOrd="1" destOrd="0" presId="urn:microsoft.com/office/officeart/2018/2/layout/IconVerticalSolidList"/>
    <dgm:cxn modelId="{2EEE57CD-E276-4C2B-954A-AD7868632579}" type="presParOf" srcId="{903B9D6B-51B9-4C18-AF5D-D6BA626D23C7}" destId="{17C0F5D6-8F43-450B-BE63-CEED850DFF5C}" srcOrd="2" destOrd="0" presId="urn:microsoft.com/office/officeart/2018/2/layout/IconVerticalSolidList"/>
    <dgm:cxn modelId="{8520AB89-9494-4FED-B8F2-B0DC0B882420}" type="presParOf" srcId="{903B9D6B-51B9-4C18-AF5D-D6BA626D23C7}" destId="{34DCF14B-9796-49E1-A4F0-029CCAE4A74E}" srcOrd="3" destOrd="0" presId="urn:microsoft.com/office/officeart/2018/2/layout/IconVerticalSolidList"/>
    <dgm:cxn modelId="{AB734F2B-8336-4DAE-AE83-6B73F3E0FD1E}" type="presParOf" srcId="{96FAA88F-8501-425D-BB6C-A98061649286}" destId="{4C843E67-DA74-44C9-B836-7F0DB0F1D10A}" srcOrd="1" destOrd="0" presId="urn:microsoft.com/office/officeart/2018/2/layout/IconVerticalSolidList"/>
    <dgm:cxn modelId="{C45C6861-50F1-4895-99EA-5277DD868F17}" type="presParOf" srcId="{96FAA88F-8501-425D-BB6C-A98061649286}" destId="{CA72FEBB-996D-4797-80FB-CD88F5578D55}" srcOrd="2" destOrd="0" presId="urn:microsoft.com/office/officeart/2018/2/layout/IconVerticalSolidList"/>
    <dgm:cxn modelId="{7C5AF768-B091-4792-AEEA-547153E6806F}" type="presParOf" srcId="{CA72FEBB-996D-4797-80FB-CD88F5578D55}" destId="{485B912B-F817-4AFA-A143-0BC51E5CED9E}" srcOrd="0" destOrd="0" presId="urn:microsoft.com/office/officeart/2018/2/layout/IconVerticalSolidList"/>
    <dgm:cxn modelId="{20E6823E-FB71-48AA-A72E-A2777E90D056}" type="presParOf" srcId="{CA72FEBB-996D-4797-80FB-CD88F5578D55}" destId="{8EC43346-A490-410C-888A-6E2E5765A523}" srcOrd="1" destOrd="0" presId="urn:microsoft.com/office/officeart/2018/2/layout/IconVerticalSolidList"/>
    <dgm:cxn modelId="{09CC76AD-F8AE-4C6A-B667-CB627EFE54C4}" type="presParOf" srcId="{CA72FEBB-996D-4797-80FB-CD88F5578D55}" destId="{30955ADC-4297-417E-B4B8-618A6871E608}" srcOrd="2" destOrd="0" presId="urn:microsoft.com/office/officeart/2018/2/layout/IconVerticalSolidList"/>
    <dgm:cxn modelId="{78C39A54-4F8C-4141-93D6-5AD5878DE348}" type="presParOf" srcId="{CA72FEBB-996D-4797-80FB-CD88F5578D55}" destId="{48D1A02D-977B-4BDA-B34C-80881BCA09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E01C3-C435-4252-8551-C6ECC930018C}">
      <dsp:nvSpPr>
        <dsp:cNvPr id="0" name=""/>
        <dsp:cNvSpPr/>
      </dsp:nvSpPr>
      <dsp:spPr>
        <a:xfrm>
          <a:off x="0" y="614997"/>
          <a:ext cx="7543800" cy="11353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9C2CAA-3999-49D5-A481-AF57AD5E00D3}">
      <dsp:nvSpPr>
        <dsp:cNvPr id="0" name=""/>
        <dsp:cNvSpPr/>
      </dsp:nvSpPr>
      <dsp:spPr>
        <a:xfrm>
          <a:off x="343452" y="870458"/>
          <a:ext cx="624459" cy="6244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CF14B-9796-49E1-A4F0-029CCAE4A74E}">
      <dsp:nvSpPr>
        <dsp:cNvPr id="0" name=""/>
        <dsp:cNvSpPr/>
      </dsp:nvSpPr>
      <dsp:spPr>
        <a:xfrm>
          <a:off x="1311363" y="614997"/>
          <a:ext cx="6232436" cy="1135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61" tIns="120161" rIns="120161" bIns="12016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Optical Character Recognition (OCR) - detects typewritten texts, one glyph or character at a time.</a:t>
          </a:r>
        </a:p>
      </dsp:txBody>
      <dsp:txXfrm>
        <a:off x="1311363" y="614997"/>
        <a:ext cx="6232436" cy="1135380"/>
      </dsp:txXfrm>
    </dsp:sp>
    <dsp:sp modelId="{485B912B-F817-4AFA-A143-0BC51E5CED9E}">
      <dsp:nvSpPr>
        <dsp:cNvPr id="0" name=""/>
        <dsp:cNvSpPr/>
      </dsp:nvSpPr>
      <dsp:spPr>
        <a:xfrm>
          <a:off x="0" y="2034222"/>
          <a:ext cx="7543800" cy="11353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C43346-A490-410C-888A-6E2E5765A523}">
      <dsp:nvSpPr>
        <dsp:cNvPr id="0" name=""/>
        <dsp:cNvSpPr/>
      </dsp:nvSpPr>
      <dsp:spPr>
        <a:xfrm>
          <a:off x="343452" y="2289683"/>
          <a:ext cx="624459" cy="6244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1A02D-977B-4BDA-B34C-80881BCA0909}">
      <dsp:nvSpPr>
        <dsp:cNvPr id="0" name=""/>
        <dsp:cNvSpPr/>
      </dsp:nvSpPr>
      <dsp:spPr>
        <a:xfrm>
          <a:off x="1311363" y="2034222"/>
          <a:ext cx="6232436" cy="1135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61" tIns="120161" rIns="120161" bIns="12016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Intelligent Character Recognition (ICR) - detects handwritten texts, one glyph or character at a time.</a:t>
          </a:r>
        </a:p>
      </dsp:txBody>
      <dsp:txXfrm>
        <a:off x="1311363" y="2034222"/>
        <a:ext cx="6232436" cy="1135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5884-6DC0-465E-AB71-DD5092B8425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52E5D-460A-44F6-BF73-EE97E475DD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54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2E5D-460A-44F6-BF73-EE97E475DDA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63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2E5D-460A-44F6-BF73-EE97E475DDA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43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2E5D-460A-44F6-BF73-EE97E475DDA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44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59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57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339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3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34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236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80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23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7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6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82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68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57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3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83636"/>
            <a:ext cx="7543801" cy="47854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35C3FD-36BC-49BA-86CE-521766FA0AF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81CA31B-79A2-43FF-BCD4-606239F965C6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95066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3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istoryofinformation.com/detail.php?entryid=885" TargetMode="External"/><Relationship Id="rId3" Type="http://schemas.openxmlformats.org/officeDocument/2006/relationships/hyperlink" Target="https://www.abbyy.com/en-gb/finereader/what-is-ocr/" TargetMode="External"/><Relationship Id="rId7" Type="http://schemas.openxmlformats.org/officeDocument/2006/relationships/hyperlink" Target="https://en.wikipedia.org/wiki/Pen_computing" TargetMode="External"/><Relationship Id="rId2" Type="http://schemas.openxmlformats.org/officeDocument/2006/relationships/hyperlink" Target="https://en.wikipedia.org/wiki/Optical_character_recog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utomatic_number-plate_recognition" TargetMode="External"/><Relationship Id="rId5" Type="http://schemas.openxmlformats.org/officeDocument/2006/relationships/hyperlink" Target="https://en.wikipedia.org/wiki/Timeline_of_optical_character_recognition" TargetMode="External"/><Relationship Id="rId10" Type="http://schemas.openxmlformats.org/officeDocument/2006/relationships/hyperlink" Target="http://aerolatinnews.com/industria-aeronautica/sita-self-service-technology-fast-tracks-immigration-at-naples-airport/" TargetMode="External"/><Relationship Id="rId4" Type="http://schemas.openxmlformats.org/officeDocument/2006/relationships/hyperlink" Target="https://anyline.com/news/where-is-ocr-used/" TargetMode="External"/><Relationship Id="rId9" Type="http://schemas.openxmlformats.org/officeDocument/2006/relationships/hyperlink" Target="http://fireuprealknowledge.blogspot.com/2017/11/id-card-detection-using-emgu-and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istoryofinformation.com/detail.php?entryid=885" TargetMode="External"/><Relationship Id="rId3" Type="http://schemas.openxmlformats.org/officeDocument/2006/relationships/hyperlink" Target="https://www.abbyy.com/en-gb/finereader/what-is-ocr/" TargetMode="External"/><Relationship Id="rId7" Type="http://schemas.openxmlformats.org/officeDocument/2006/relationships/hyperlink" Target="https://en.wikipedia.org/wiki/Pen_computing" TargetMode="External"/><Relationship Id="rId2" Type="http://schemas.openxmlformats.org/officeDocument/2006/relationships/hyperlink" Target="https://en.wikipedia.org/wiki/Optical_character_recog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utomatic_number-plate_recognition" TargetMode="External"/><Relationship Id="rId5" Type="http://schemas.openxmlformats.org/officeDocument/2006/relationships/hyperlink" Target="https://en.wikipedia.org/wiki/Timeline_of_optical_character_recognition" TargetMode="External"/><Relationship Id="rId10" Type="http://schemas.openxmlformats.org/officeDocument/2006/relationships/hyperlink" Target="http://aerolatinnews.com/industria-aeronautica/sita-self-service-technology-fast-tracks-immigration-at-naples-airport/" TargetMode="External"/><Relationship Id="rId4" Type="http://schemas.openxmlformats.org/officeDocument/2006/relationships/hyperlink" Target="https://anyline.com/news/where-is-ocr-used/" TargetMode="External"/><Relationship Id="rId9" Type="http://schemas.openxmlformats.org/officeDocument/2006/relationships/hyperlink" Target="http://fireuprealknowledge.blogspot.com/2017/11/id-card-detection-using-emgu-an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en.wikipedia.org/wiki/Emanuel_Goldbe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D8CA-6BFC-4C9D-BB6D-111AF1ECF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OCR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566BC-5F7E-4951-8E3B-A573BADAA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50" dirty="0"/>
              <a:t>Optical character recognition</a:t>
            </a:r>
            <a:endParaRPr lang="fr-FR" spc="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5D4314-0C73-4E02-848C-2B340FA4C79B}"/>
              </a:ext>
            </a:extLst>
          </p:cNvPr>
          <p:cNvSpPr/>
          <p:nvPr/>
        </p:nvSpPr>
        <p:spPr>
          <a:xfrm>
            <a:off x="4796589" y="3176337"/>
            <a:ext cx="3524451" cy="914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Electrical equipment that scans characters (texts) from computer generated documents (e.g. printed, video-projected).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392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6A904D-80BE-42BB-A96F-14D33FFE0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49CA6A-AA0D-433F-BA6F-E0F8DCBA8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06B1B-4321-47A1-B97B-3364729F7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4E201-164F-4793-895E-C149B2F2F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42A8185-00D9-448C-9BEC-1A33F4ACD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r="6654" b="-2"/>
          <a:stretch/>
        </p:blipFill>
        <p:spPr>
          <a:xfrm>
            <a:off x="150316" y="383872"/>
            <a:ext cx="3613089" cy="6214534"/>
          </a:xfrm>
          <a:prstGeom prst="rect">
            <a:avLst/>
          </a:prstGeom>
        </p:spPr>
      </p:pic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B934C6-069B-4856-95EF-A23FDB91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8" b="6262"/>
          <a:stretch/>
        </p:blipFill>
        <p:spPr>
          <a:xfrm>
            <a:off x="3490722" y="299363"/>
            <a:ext cx="5412813" cy="30081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31C876E-C085-4E31-B5A6-A99A774A7F79}"/>
              </a:ext>
            </a:extLst>
          </p:cNvPr>
          <p:cNvGrpSpPr/>
          <p:nvPr/>
        </p:nvGrpSpPr>
        <p:grpSpPr>
          <a:xfrm>
            <a:off x="3728905" y="3606913"/>
            <a:ext cx="5412813" cy="4186317"/>
            <a:chOff x="4885525" y="4413927"/>
            <a:chExt cx="4883085" cy="333607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6ADF67-DE55-418E-80D8-A87FDB37E169}"/>
                </a:ext>
              </a:extLst>
            </p:cNvPr>
            <p:cNvSpPr/>
            <p:nvPr/>
          </p:nvSpPr>
          <p:spPr>
            <a:xfrm>
              <a:off x="4885525" y="4413927"/>
              <a:ext cx="4883085" cy="2606501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900" b="1" dirty="0"/>
                <a:t> </a:t>
              </a:r>
              <a:br>
                <a:rPr lang="en-US" sz="4000" b="1" dirty="0"/>
              </a:br>
              <a:r>
                <a:rPr lang="en-US" sz="4000" b="1" dirty="0"/>
                <a:t>GIZMO</a:t>
              </a:r>
              <a:br>
                <a:rPr lang="en-US" sz="4000" b="1" dirty="0"/>
              </a:br>
              <a:r>
                <a:rPr lang="fr-FR" dirty="0"/>
                <a:t>1952</a:t>
              </a:r>
              <a:endParaRPr lang="fr-FR" sz="40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5968A6-1CE4-4621-B53C-1D9FA9DC092E}"/>
                </a:ext>
              </a:extLst>
            </p:cNvPr>
            <p:cNvSpPr txBox="1"/>
            <p:nvPr/>
          </p:nvSpPr>
          <p:spPr>
            <a:xfrm>
              <a:off x="5297692" y="5313117"/>
              <a:ext cx="4148145" cy="2436884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/>
            <a:p>
              <a:pPr defTabSz="914400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  <a:buFont typeface="Calibri" panose="020F0502020204030204" pitchFamily="34" charset="0"/>
              </a:pP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Intelligent Machines Research Corporation, the first company to sell OCR tools.</a:t>
              </a:r>
            </a:p>
            <a:p>
              <a:pPr defTabSz="91440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Calibri" panose="020F0502020204030204" pitchFamily="34" charset="0"/>
              </a:pP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 machine able to convert printed messages into machine language for processing by computer.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A06BBBE-8305-49E8-B865-29521845A9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6639" y="6218353"/>
            <a:ext cx="5440032" cy="6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30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B07B-2FB5-44F7-847F-0565A9DE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67" y="643538"/>
            <a:ext cx="5111090" cy="3557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554906"/>
            <a:ext cx="9141714" cy="230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962DC-496B-475F-8754-7A5AD040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8" y="4905301"/>
            <a:ext cx="3741659" cy="1554485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1971,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First Postal Usage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55490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5577" y="5247564"/>
            <a:ext cx="0" cy="87345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2015B-CA40-4BAD-B97B-A4D54362F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525" y="4905300"/>
            <a:ext cx="4120275" cy="155448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 Canadian postal operator started using OCR systems to </a:t>
            </a:r>
            <a:r>
              <a:rPr lang="en-US" sz="1800" b="1" dirty="0">
                <a:solidFill>
                  <a:srgbClr val="FFFFFF"/>
                </a:solidFill>
              </a:rPr>
              <a:t>read the name and address on the envelopes and to print barcodes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24653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37353-5014-4F60-AA49-0DA62F80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199454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Passport recognition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DCAFE3-E8FE-427A-9791-BCA8EDAF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2653800"/>
            <a:ext cx="2448464" cy="333551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Facial recognition to confirm the person is the passport holder.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Confirm the passport is valid, authentic, and is authorized to enter the country (fingerprints may be asked if unsure).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7E05FA4-865F-4FAB-9CBF-D9B5278E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3" r="17741" b="-2"/>
          <a:stretch/>
        </p:blipFill>
        <p:spPr>
          <a:xfrm>
            <a:off x="3056282" y="10"/>
            <a:ext cx="608345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rgbClr val="915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13271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96017D-075A-40F4-953F-E52BB8BDD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/>
          <a:stretch/>
        </p:blipFill>
        <p:spPr>
          <a:xfrm>
            <a:off x="-24" y="10"/>
            <a:ext cx="9144023" cy="4915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1FAD6-DC90-4293-99BC-09FC836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Handling checks in banks</a:t>
            </a:r>
            <a:endParaRPr lang="en-US" sz="4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31CE8-CE7C-49DF-BA32-7884E868A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267136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" y="0"/>
            <a:ext cx="9141545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CD4B8E-34B6-49F5-9C2F-FE741CCBE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11627" b="-1"/>
          <a:stretch/>
        </p:blipFill>
        <p:spPr>
          <a:xfrm>
            <a:off x="20" y="975"/>
            <a:ext cx="9143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1238442"/>
            <a:ext cx="2726944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437C1-06F6-497F-A039-B9DE144C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75234"/>
            <a:ext cx="2410730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Identity Verification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8291" y="4508519"/>
            <a:ext cx="2194560" cy="0"/>
          </a:xfrm>
          <a:prstGeom prst="line">
            <a:avLst/>
          </a:prstGeom>
          <a:ln w="19050">
            <a:solidFill>
              <a:srgbClr val="307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1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3" descr="A sign in front of a building&#10;&#10;Description automatically generated">
            <a:extLst>
              <a:ext uri="{FF2B5EF4-FFF2-40B4-BE49-F238E27FC236}">
                <a16:creationId xmlns:a16="http://schemas.microsoft.com/office/drawing/2014/main" id="{6F913BF3-5FFC-452A-88E4-AE8C56F7E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r="16793"/>
          <a:stretch/>
        </p:blipFill>
        <p:spPr>
          <a:xfrm>
            <a:off x="20" y="975"/>
            <a:ext cx="9143980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3118982"/>
            <a:ext cx="5653278" cy="2286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55870-F6C1-4651-91B9-3AD76EA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137" y="3331444"/>
            <a:ext cx="4853019" cy="12293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700">
                <a:solidFill>
                  <a:schemeClr val="tx1"/>
                </a:solidFill>
              </a:rPr>
              <a:t>Google Translate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32658" y="4593840"/>
            <a:ext cx="4951697" cy="0"/>
          </a:xfrm>
          <a:prstGeom prst="line">
            <a:avLst/>
          </a:prstGeom>
          <a:ln w="19050">
            <a:solidFill>
              <a:srgbClr val="CE6C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9F56660-FE2D-464B-AF9E-362DD78D0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925" y="3111848"/>
            <a:ext cx="4070647" cy="22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6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3F00AEE-431D-494F-88C1-EC58DFF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AB6AAC-029F-41DE-BE2F-A9D439D2C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CAA1E7-B772-4FC1-9062-39237998D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C90B2FC-5754-43E9-B9FA-D0B9A6B20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628DD-BC9B-460A-96A1-5808293A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4550229"/>
            <a:ext cx="8181805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Text Recognition of documents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288DE9-351A-4E48-9E0C-61EC7950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65" y="640080"/>
            <a:ext cx="2026539" cy="360273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318DE66-95DB-4014-BF9C-7CE21DDE1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8" t="10953" r="34948" b="19942"/>
          <a:stretch/>
        </p:blipFill>
        <p:spPr>
          <a:xfrm>
            <a:off x="540814" y="659113"/>
            <a:ext cx="2484588" cy="3564670"/>
          </a:xfrm>
          <a:prstGeom prst="rect">
            <a:avLst/>
          </a:prstGeom>
        </p:spPr>
      </p:pic>
      <p:pic>
        <p:nvPicPr>
          <p:cNvPr id="1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A6C220-534D-4C3E-A4A0-D30FA6B26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263" y="640080"/>
            <a:ext cx="2161641" cy="360273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9AE2A0-0689-4CEA-B92C-1F56FAD69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B651D-AB52-44B4-9F7B-DC23F5A7E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rgbClr val="11C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857A16-A25E-49D3-A064-B19068C5A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3D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032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FCCA-6C03-4432-9D1F-0ED417DE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86C2-1EC0-41CD-B52F-638E5E66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Optical Character Recognition, on Wikipedia.org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2"/>
              </a:rPr>
              <a:t>h</a:t>
            </a:r>
            <a:r>
              <a:rPr lang="en-US" sz="1200" u="sng" dirty="0">
                <a:hlinkClick r:id="rId2"/>
              </a:rPr>
              <a:t>ttps://en.wikipedia.org/wiki/Optical_character_recognition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What is OCR ? on Abby.com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3"/>
              </a:rPr>
              <a:t>https://www.abbyy.com/en-gb/finereader/what-is-ocr/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Where is OCR used ? on Analyne.com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4"/>
              </a:rPr>
              <a:t>https://anyline.com/news/where-is-ocr-used/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OCR Timeline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5"/>
              </a:rPr>
              <a:t>https://en.wikipedia.org/wiki/Timeline_of_optical_character_recognition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Automatic plate recognition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6"/>
              </a:rPr>
              <a:t>https://en.wikipedia.org/wiki/Automatic_number-plate_recognition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Pen Computing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7"/>
              </a:rPr>
              <a:t>https://en.wikipedia.org/wiki/Pen_computing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First OCR System : “Gismo”, on historyofinformation.com 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8"/>
              </a:rPr>
              <a:t>http://www.historyofinformation.com/detail.php?entryid=885</a:t>
            </a:r>
            <a:endParaRPr lang="en-US" sz="1200" u="sng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ID card detection using </a:t>
            </a:r>
            <a:r>
              <a:rPr lang="en-US" sz="1200" dirty="0" err="1"/>
              <a:t>Emgu</a:t>
            </a:r>
            <a:r>
              <a:rPr lang="en-US" sz="1200" dirty="0"/>
              <a:t> and Tesseract OCR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dirty="0">
                <a:hlinkClick r:id="rId9"/>
              </a:rPr>
              <a:t>http://fireuprealknowledge.blogspot.com/2017/11/id-card-detection-using-emgu-and.html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SITA self service technology fast tracks immigration at Naples airport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dirty="0">
                <a:hlinkClick r:id="rId10"/>
              </a:rPr>
              <a:t>http://aerolatinnews.com/industria-aeronautica/sita-self-service-technology-fast-tracks-immigration/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endParaRPr lang="en-US" sz="1200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51D7A-F4C2-4A13-BDB4-E578E9CF38C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It’s over.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120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FCCA-6C03-4432-9D1F-0ED417DE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86C2-1EC0-41CD-B52F-638E5E66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Optical Character Recognition, on Wikipedia.org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2"/>
              </a:rPr>
              <a:t>h</a:t>
            </a:r>
            <a:r>
              <a:rPr lang="en-US" sz="1200" u="sng" dirty="0">
                <a:hlinkClick r:id="rId2"/>
              </a:rPr>
              <a:t>ttps://en.wikipedia.org/wiki/Optical_character_recognition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What is OCR ? on Abby.com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3"/>
              </a:rPr>
              <a:t>https://www.abbyy.com/en-gb/finereader/what-is-ocr/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Where is OCR used ? on Analyne.com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4"/>
              </a:rPr>
              <a:t>https://anyline.com/news/where-is-ocr-used/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OCR Timeline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5"/>
              </a:rPr>
              <a:t>https://en.wikipedia.org/wiki/Timeline_of_optical_character_recognition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Automatic plate recognition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6"/>
              </a:rPr>
              <a:t>https://en.wikipedia.org/wiki/Automatic_number-plate_recognition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Pen Computing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7"/>
              </a:rPr>
              <a:t>https://en.wikipedia.org/wiki/Pen_computing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First OCR System : “Gismo”, on historyofinformation.com 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u="sng" dirty="0">
                <a:hlinkClick r:id="rId8"/>
              </a:rPr>
              <a:t>http://www.historyofinformation.com/detail.php?entryid=885</a:t>
            </a:r>
            <a:endParaRPr lang="en-US" sz="1200" u="sng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ID card detection using </a:t>
            </a:r>
            <a:r>
              <a:rPr lang="en-US" sz="1200" dirty="0" err="1"/>
              <a:t>Emgu</a:t>
            </a:r>
            <a:r>
              <a:rPr lang="en-US" sz="1200" dirty="0"/>
              <a:t> and Tesseract OCR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dirty="0">
                <a:hlinkClick r:id="rId9"/>
              </a:rPr>
              <a:t>http://fireuprealknowledge.blogspot.com/2017/11/id-card-detection-using-emgu-and.html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r>
              <a:rPr lang="en-US" sz="1200" dirty="0"/>
              <a:t>SITA self service technology fast tracks immigration at Naples airport</a:t>
            </a:r>
            <a:br>
              <a:rPr lang="en-US" sz="1200" dirty="0"/>
            </a:br>
            <a:r>
              <a:rPr lang="en-US" sz="1200" dirty="0"/>
              <a:t>       </a:t>
            </a:r>
            <a:r>
              <a:rPr lang="en-US" sz="1200" dirty="0">
                <a:hlinkClick r:id="rId10"/>
              </a:rPr>
              <a:t>http://aerolatinnews.com/industria-aeronautica/sita-self-service-technology-fast-tracks-immigration/</a:t>
            </a:r>
            <a:endParaRPr lang="en-US" sz="1200" dirty="0"/>
          </a:p>
          <a:p>
            <a:pPr indent="-365760" fontAlgn="base">
              <a:buFont typeface="Wingdings" panose="05000000000000000000" pitchFamily="2" charset="2"/>
              <a:buChar char="Ø"/>
            </a:pP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02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DA49B6-8F4E-4EFD-9527-152CAC387E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0100" y="850900"/>
            <a:ext cx="7543800" cy="6858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Two Different Types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0B3C0D5-349F-4424-AB03-3252D13E71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48978384"/>
              </p:ext>
            </p:extLst>
          </p:nvPr>
        </p:nvGraphicFramePr>
        <p:xfrm>
          <a:off x="800100" y="1536700"/>
          <a:ext cx="75438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9246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AA3293-CEA0-4658-9D34-6514D710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240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Flowchart to recognize characters in pictures</a:t>
            </a:r>
            <a:endParaRPr lang="fr-FR" sz="2800" dirty="0"/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120CBA-DB06-4652-A5EE-FE041F747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52" y="989013"/>
            <a:ext cx="3387296" cy="5298417"/>
          </a:xfrm>
        </p:spPr>
      </p:pic>
    </p:spTree>
    <p:extLst>
      <p:ext uri="{BB962C8B-B14F-4D97-AF65-F5344CB8AC3E}">
        <p14:creationId xmlns:p14="http://schemas.microsoft.com/office/powerpoint/2010/main" val="59963782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528D-9959-4DBA-8C27-F113173A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Preprocessing of Pictures</a:t>
            </a:r>
            <a:endParaRPr lang="fr-FR" sz="28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9FD8A39-3044-4077-AB04-35A895E626D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652759"/>
              </p:ext>
            </p:extLst>
          </p:nvPr>
        </p:nvGraphicFramePr>
        <p:xfrm>
          <a:off x="919861" y="1084263"/>
          <a:ext cx="2860614" cy="5036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Image" r:id="rId3" imgW="5955480" imgH="10374480" progId="Photoshop.Image.13">
                  <p:embed/>
                </p:oleObj>
              </mc:Choice>
              <mc:Fallback>
                <p:oleObj name="Image" r:id="rId3" imgW="5955480" imgH="10374480" progId="Photoshop.Image.1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779102-A5CE-4909-9403-CCE1ACDBB7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9861" y="1084263"/>
                        <a:ext cx="2860614" cy="5036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C4C7DE2-E2AB-4796-ACEE-149BD2F04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025" y="3793958"/>
            <a:ext cx="3952801" cy="1979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3E4DE0-D33C-44DE-9D57-CB775D5A6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789" y="1276851"/>
            <a:ext cx="2771274" cy="16813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7BF8D2-6176-42DF-A4F6-3A65C18E9F4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6639426" y="2958203"/>
            <a:ext cx="0" cy="8357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65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1BC869-CD71-4964-9872-8A2FCBEC1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8" b="3532"/>
          <a:stretch/>
        </p:blipFill>
        <p:spPr>
          <a:xfrm>
            <a:off x="-24" y="10"/>
            <a:ext cx="9144023" cy="4915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CF682-2544-447F-831A-ECE12E5C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39"/>
            <a:ext cx="7543800" cy="15878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Pattern Recognition Using Edging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831CE8-CE7C-49DF-BA32-7884E868A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D4086-D424-4999-BE7D-5D210291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080" y="1560293"/>
            <a:ext cx="2241434" cy="27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78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3030-6502-4540-B805-BCA9E648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Result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968C5-DD16-4BED-8114-86D680A23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72" y="1084263"/>
            <a:ext cx="5980906" cy="4784725"/>
          </a:xfrm>
        </p:spPr>
      </p:pic>
    </p:spTree>
    <p:extLst>
      <p:ext uri="{BB962C8B-B14F-4D97-AF65-F5344CB8AC3E}">
        <p14:creationId xmlns:p14="http://schemas.microsoft.com/office/powerpoint/2010/main" val="296390123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F178CD-260D-4EF6-8AD2-CE4A401C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9304" b="3"/>
          <a:stretch/>
        </p:blipFill>
        <p:spPr>
          <a:xfrm>
            <a:off x="20" y="10"/>
            <a:ext cx="9139716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06" y="1238442"/>
            <a:ext cx="2726944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FADE49-8CFE-4E11-B293-4C155E626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5" y="2614863"/>
            <a:ext cx="2106649" cy="27253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AAF5D-4E49-4A9C-9029-B5226BF0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72" y="1419273"/>
            <a:ext cx="2365185" cy="13581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Post-Processing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DAE799-CF89-4844-9410-D1C0F8CBC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9544" y="1240045"/>
            <a:ext cx="48006" cy="4352544"/>
          </a:xfrm>
          <a:prstGeom prst="rect">
            <a:avLst/>
          </a:prstGeom>
          <a:solidFill>
            <a:srgbClr val="E9F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43998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F80F9DC-9E2C-48D3-BCB9-77B6DFC27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8" r="22362" b="1"/>
          <a:stretch/>
        </p:blipFill>
        <p:spPr>
          <a:xfrm>
            <a:off x="4263" y="10"/>
            <a:ext cx="9139737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449" y="1238442"/>
            <a:ext cx="2726944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74C4BE2A-DC14-4FE8-B224-8961EC72C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895" y="2777461"/>
            <a:ext cx="2313633" cy="2645032"/>
          </a:xfrm>
        </p:spPr>
        <p:txBody>
          <a:bodyPr anchor="ctr">
            <a:normAutofit/>
          </a:bodyPr>
          <a:lstStyle/>
          <a:p>
            <a:pPr indent="-27432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FFFF"/>
                </a:solidFill>
              </a:rPr>
              <a:t>Feeding it with datasets</a:t>
            </a:r>
          </a:p>
          <a:p>
            <a:pPr indent="-27432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FFFF"/>
                </a:solidFill>
              </a:rPr>
              <a:t>Then training it against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    documents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B0D36-2438-453F-96D6-10ED8C93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343" y="1419273"/>
            <a:ext cx="2365185" cy="13581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Training a OCR Software</a:t>
            </a:r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DAE799-CF89-4844-9410-D1C0F8CBC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449" y="1240045"/>
            <a:ext cx="48006" cy="4352544"/>
          </a:xfrm>
          <a:prstGeom prst="rect">
            <a:avLst/>
          </a:prstGeom>
          <a:solidFill>
            <a:srgbClr val="FFC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247512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B7F1EAB-7DBF-46C2-91C9-660D5E0E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r="-74" b="4"/>
          <a:stretch/>
        </p:blipFill>
        <p:spPr>
          <a:xfrm>
            <a:off x="4430598" y="3428998"/>
            <a:ext cx="4713402" cy="3428990"/>
          </a:xfrm>
          <a:prstGeom prst="rect">
            <a:avLst/>
          </a:prstGeom>
        </p:spPr>
      </p:pic>
      <p:pic>
        <p:nvPicPr>
          <p:cNvPr id="10" name="Picture 9" descr="A person sitting at a desk&#10;&#10;Description automatically generated">
            <a:extLst>
              <a:ext uri="{FF2B5EF4-FFF2-40B4-BE49-F238E27FC236}">
                <a16:creationId xmlns:a16="http://schemas.microsoft.com/office/drawing/2014/main" id="{46613862-F45C-4430-9C66-04B2F65AA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0"/>
          <a:stretch/>
        </p:blipFill>
        <p:spPr>
          <a:xfrm>
            <a:off x="-2" y="-2"/>
            <a:ext cx="4574285" cy="6858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F6752CF-5898-4577-8E43-4D8D42E4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749C8C-0957-4BE9-A52C-7A121907C34D}"/>
              </a:ext>
            </a:extLst>
          </p:cNvPr>
          <p:cNvGrpSpPr/>
          <p:nvPr/>
        </p:nvGrpSpPr>
        <p:grpSpPr>
          <a:xfrm>
            <a:off x="0" y="3403076"/>
            <a:ext cx="4569717" cy="4375271"/>
            <a:chOff x="0" y="4251489"/>
            <a:chExt cx="4883085" cy="34866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F4ED57-5B69-4498-A5D5-2C93B4BC2E49}"/>
                </a:ext>
              </a:extLst>
            </p:cNvPr>
            <p:cNvSpPr/>
            <p:nvPr/>
          </p:nvSpPr>
          <p:spPr>
            <a:xfrm>
              <a:off x="0" y="4251489"/>
              <a:ext cx="4883085" cy="2606501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600"/>
                </a:spcBef>
              </a:pPr>
              <a:r>
                <a:rPr lang="en-US" sz="900" b="1" dirty="0"/>
                <a:t> </a:t>
              </a:r>
              <a:br>
                <a:rPr lang="en-US" sz="4000" b="1" dirty="0"/>
              </a:br>
              <a:r>
                <a:rPr lang="en-US" sz="4000" b="1" dirty="0"/>
                <a:t>Timeline of OCR</a:t>
              </a:r>
              <a:br>
                <a:rPr lang="en-US" sz="4000" b="1" dirty="0"/>
              </a:br>
              <a:r>
                <a:rPr lang="fr-FR" dirty="0"/>
                <a:t>1914</a:t>
              </a:r>
              <a:endParaRPr lang="fr-FR" sz="4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0F4FD1-1939-4D4F-B501-7FFF6192E366}"/>
                </a:ext>
              </a:extLst>
            </p:cNvPr>
            <p:cNvSpPr txBox="1"/>
            <p:nvPr/>
          </p:nvSpPr>
          <p:spPr>
            <a:xfrm>
              <a:off x="421572" y="5301256"/>
              <a:ext cx="4148145" cy="2436884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/>
            <a:p>
              <a:pPr defTabSz="914400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  <a:buFont typeface="Calibri" panose="020F0502020204030204" pitchFamily="34" charset="0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Emanuel Goldberg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developed a machine that read characters and converts them into standard telegraph code.</a:t>
              </a:r>
            </a:p>
            <a:p>
              <a:pPr defTabSz="914400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  <a:buFont typeface="Calibri" panose="020F0502020204030204" pitchFamily="34" charset="0"/>
              </a:pP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defTabSz="914400">
                <a:lnSpc>
                  <a:spcPct val="90000"/>
                </a:lnSpc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was the first OCR invention, the </a:t>
              </a:r>
              <a:r>
                <a:rPr lang="fr-FR" sz="1600" dirty="0" err="1"/>
                <a:t>Optophone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FR" sz="1600" b="1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3112F-994A-4442-B0CD-E90833464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881" r="7704" b="-880"/>
          <a:stretch/>
        </p:blipFill>
        <p:spPr>
          <a:xfrm>
            <a:off x="3327660" y="4"/>
            <a:ext cx="58163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248</Words>
  <Application>Microsoft Office PowerPoint</Application>
  <PresentationFormat>On-screen Show (4:3)</PresentationFormat>
  <Paragraphs>54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Open Sans</vt:lpstr>
      <vt:lpstr>Open Sans ExtraBold</vt:lpstr>
      <vt:lpstr>Wingdings</vt:lpstr>
      <vt:lpstr>Retrospect</vt:lpstr>
      <vt:lpstr>Image</vt:lpstr>
      <vt:lpstr>OCR</vt:lpstr>
      <vt:lpstr>Two Different Types</vt:lpstr>
      <vt:lpstr>Flowchart to recognize characters in pictures</vt:lpstr>
      <vt:lpstr>Preprocessing of Pictures</vt:lpstr>
      <vt:lpstr>Pattern Recognition Using Edging</vt:lpstr>
      <vt:lpstr>Example Result</vt:lpstr>
      <vt:lpstr>Post-Processing</vt:lpstr>
      <vt:lpstr>Training a OCR Software</vt:lpstr>
      <vt:lpstr>PowerPoint Presentation</vt:lpstr>
      <vt:lpstr>PowerPoint Presentation</vt:lpstr>
      <vt:lpstr>1971, First Postal Usage</vt:lpstr>
      <vt:lpstr>Passport recognition</vt:lpstr>
      <vt:lpstr>Handling checks in banks</vt:lpstr>
      <vt:lpstr>Identity Verification</vt:lpstr>
      <vt:lpstr>Google Translate</vt:lpstr>
      <vt:lpstr>Text Recognition of documents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</dc:title>
  <dc:creator>m k</dc:creator>
  <cp:lastModifiedBy>m k</cp:lastModifiedBy>
  <cp:revision>12</cp:revision>
  <dcterms:created xsi:type="dcterms:W3CDTF">2019-03-15T06:06:17Z</dcterms:created>
  <dcterms:modified xsi:type="dcterms:W3CDTF">2019-03-15T06:15:46Z</dcterms:modified>
</cp:coreProperties>
</file>